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9" r:id="rId1"/>
  </p:sldMasterIdLst>
  <p:sldIdLst>
    <p:sldId id="260" r:id="rId2"/>
    <p:sldId id="256" r:id="rId3"/>
    <p:sldId id="257" r:id="rId4"/>
    <p:sldId id="258" r:id="rId5"/>
    <p:sldId id="261" r:id="rId6"/>
    <p:sldId id="259" r:id="rId7"/>
    <p:sldId id="262" r:id="rId8"/>
    <p:sldId id="263" r:id="rId9"/>
    <p:sldId id="266" r:id="rId10"/>
    <p:sldId id="275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AB77852-6F80-452A-8CFE-B3E2E7E07700}">
          <p14:sldIdLst>
            <p14:sldId id="260"/>
            <p14:sldId id="256"/>
            <p14:sldId id="257"/>
            <p14:sldId id="258"/>
            <p14:sldId id="261"/>
            <p14:sldId id="259"/>
            <p14:sldId id="262"/>
            <p14:sldId id="263"/>
            <p14:sldId id="266"/>
            <p14:sldId id="275"/>
            <p14:sldId id="267"/>
            <p14:sldId id="268"/>
            <p14:sldId id="269"/>
            <p14:sldId id="270"/>
            <p14:sldId id="271"/>
            <p14:sldId id="272"/>
            <p14:sldId id="273"/>
          </p14:sldIdLst>
        </p14:section>
        <p14:section name="Untitled Section" id="{247FF63E-289D-4765-8AEE-30B49BD1C6E4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2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02CB9FC2-6D5F-4F0E-A542-87E627A64FCA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3FADF3F5-AAF1-4C3B-A903-43EA4932A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42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B9FC2-6D5F-4F0E-A542-87E627A64FCA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DF3F5-AAF1-4C3B-A903-43EA4932A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237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B9FC2-6D5F-4F0E-A542-87E627A64FCA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DF3F5-AAF1-4C3B-A903-43EA4932A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835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B9FC2-6D5F-4F0E-A542-87E627A64FCA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DF3F5-AAF1-4C3B-A903-43EA4932A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710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B9FC2-6D5F-4F0E-A542-87E627A64FCA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DF3F5-AAF1-4C3B-A903-43EA4932A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1911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B9FC2-6D5F-4F0E-A542-87E627A64FCA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DF3F5-AAF1-4C3B-A903-43EA4932A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456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B9FC2-6D5F-4F0E-A542-87E627A64FCA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DF3F5-AAF1-4C3B-A903-43EA4932A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1672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B9FC2-6D5F-4F0E-A542-87E627A64FCA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DF3F5-AAF1-4C3B-A903-43EA4932A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0189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B9FC2-6D5F-4F0E-A542-87E627A64FCA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DF3F5-AAF1-4C3B-A903-43EA4932A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126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B9FC2-6D5F-4F0E-A542-87E627A64FCA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DF3F5-AAF1-4C3B-A903-43EA4932A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172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B9FC2-6D5F-4F0E-A542-87E627A64FCA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DF3F5-AAF1-4C3B-A903-43EA4932A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070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B9FC2-6D5F-4F0E-A542-87E627A64FCA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DF3F5-AAF1-4C3B-A903-43EA4932A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961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B9FC2-6D5F-4F0E-A542-87E627A64FCA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DF3F5-AAF1-4C3B-A903-43EA4932A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866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B9FC2-6D5F-4F0E-A542-87E627A64FCA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DF3F5-AAF1-4C3B-A903-43EA4932A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232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B9FC2-6D5F-4F0E-A542-87E627A64FCA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DF3F5-AAF1-4C3B-A903-43EA4932A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500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B9FC2-6D5F-4F0E-A542-87E627A64FCA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DF3F5-AAF1-4C3B-A903-43EA4932A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444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B9FC2-6D5F-4F0E-A542-87E627A64FCA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DF3F5-AAF1-4C3B-A903-43EA4932A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182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02CB9FC2-6D5F-4F0E-A542-87E627A64FCA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3FADF3F5-AAF1-4C3B-A903-43EA4932A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121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3920" r:id="rId11"/>
    <p:sldLayoutId id="2147483921" r:id="rId12"/>
    <p:sldLayoutId id="2147483922" r:id="rId13"/>
    <p:sldLayoutId id="2147483923" r:id="rId14"/>
    <p:sldLayoutId id="2147483924" r:id="rId15"/>
    <p:sldLayoutId id="2147483925" r:id="rId16"/>
    <p:sldLayoutId id="214748392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508" y="1861852"/>
            <a:ext cx="5060414" cy="37953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45725" y="1002535"/>
            <a:ext cx="20160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/>
              <a:t>স্বাগতম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868046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Scroll 3"/>
          <p:cNvSpPr/>
          <p:nvPr/>
        </p:nvSpPr>
        <p:spPr>
          <a:xfrm>
            <a:off x="-121920" y="0"/>
            <a:ext cx="11993880" cy="597408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bn-BD" sz="3600" dirty="0" smtClean="0"/>
              <a:t>সমাধানঃ-</a:t>
            </a:r>
          </a:p>
          <a:p>
            <a:pPr algn="ctr"/>
            <a:r>
              <a:rPr lang="bn-BD" sz="3600" dirty="0" smtClean="0"/>
              <a:t>১ হালি ডিমের ক্রয়মূল্য ২৫ টাকা</a:t>
            </a:r>
          </a:p>
          <a:p>
            <a:pPr algn="ctr"/>
            <a:r>
              <a:rPr lang="bn-BD" sz="3600" dirty="0"/>
              <a:t> </a:t>
            </a:r>
            <a:r>
              <a:rPr lang="bn-BD" sz="3600" dirty="0" smtClean="0"/>
              <a:t>      ২   ’’     ’’   </a:t>
            </a:r>
            <a:r>
              <a:rPr lang="en-US" sz="3600" dirty="0" smtClean="0"/>
              <a:t>   </a:t>
            </a:r>
            <a:r>
              <a:rPr lang="bn-BD" sz="3600" dirty="0" smtClean="0"/>
              <a:t> ’’   ২৫</a:t>
            </a:r>
            <a:r>
              <a:rPr lang="en-US" sz="3600" dirty="0" smtClean="0"/>
              <a:t>x</a:t>
            </a:r>
            <a:r>
              <a:rPr lang="bn-BD" sz="3600" dirty="0" smtClean="0"/>
              <a:t>২=৫০টাকা                লাভ ৫৬-৫০=৬ টাকা</a:t>
            </a:r>
          </a:p>
          <a:p>
            <a:pPr algn="ctr"/>
            <a:r>
              <a:rPr lang="bn-BD" sz="3600" dirty="0" smtClean="0"/>
              <a:t>উত্তরঃ-৬ টাকা।                                                          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57419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0520" y="518160"/>
            <a:ext cx="112732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/>
              <a:t>কর্ম পত্র-২                          জোড়াই কাজ</a:t>
            </a:r>
          </a:p>
          <a:p>
            <a:r>
              <a:rPr lang="bn-BD" sz="3600" dirty="0" smtClean="0"/>
              <a:t>একটি ছাগল ৮% ক্ষতিতে বিক্রয় করা হল।ছাগলটি আরও ৮০০টাকা বেশি মূল্যে বিক্রয় করলে ৮% লাভ হত। ছাগলটির ক্রয়মূল্য নির্ণয় কর।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51831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6389" y="2299063"/>
            <a:ext cx="10816046" cy="397031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bn-BD" sz="3600" dirty="0" smtClean="0"/>
              <a:t>  ৮%ক্ষতিতে বিক্রয়মূল্য ১০০-৮=৯২টাকা</a:t>
            </a:r>
          </a:p>
          <a:p>
            <a:r>
              <a:rPr lang="bn-BD" sz="3600" dirty="0" smtClean="0"/>
              <a:t>আবার, ৮% লাভে বিক্রয়মূল্য =১০০+৮=১০৮টাকা</a:t>
            </a:r>
          </a:p>
          <a:p>
            <a:r>
              <a:rPr lang="bn-BD" sz="3600" dirty="0" smtClean="0"/>
              <a:t>বেশি বিক্রয়মূল্য =১০৮-৯২=১৬টাকা।</a:t>
            </a:r>
          </a:p>
          <a:p>
            <a:r>
              <a:rPr lang="bn-BD" sz="3600" dirty="0" smtClean="0"/>
              <a:t>বেশি বিক্রয়মূল্য ১৬টাকা হলে ক্রয়মূল্য ১০০টাকা  </a:t>
            </a:r>
          </a:p>
          <a:p>
            <a:r>
              <a:rPr lang="bn-BD" sz="3600" dirty="0"/>
              <a:t> </a:t>
            </a:r>
            <a:r>
              <a:rPr lang="bn-BD" sz="3600" dirty="0" smtClean="0"/>
              <a:t>’’        ’’     ১ ’’    ’’   </a:t>
            </a:r>
            <a:r>
              <a:rPr lang="bn-BD" sz="3600" smtClean="0"/>
              <a:t>’’    ১০০/১৬ ’’</a:t>
            </a:r>
            <a:endParaRPr lang="bn-BD" sz="3600" dirty="0" smtClean="0"/>
          </a:p>
          <a:p>
            <a:r>
              <a:rPr lang="bn-BD" sz="3600" dirty="0"/>
              <a:t> </a:t>
            </a:r>
            <a:r>
              <a:rPr lang="bn-BD" sz="3600" dirty="0" smtClean="0"/>
              <a:t>’’       ’’  ৮০০  ’’   ’’   ’’   ১০০</a:t>
            </a:r>
            <a:r>
              <a:rPr lang="en-US" sz="3600" dirty="0" smtClean="0"/>
              <a:t>x</a:t>
            </a:r>
            <a:r>
              <a:rPr lang="bn-BD" sz="3600" dirty="0" smtClean="0"/>
              <a:t>৮০০/১৬=৫০০০টাকা।</a:t>
            </a:r>
          </a:p>
          <a:p>
            <a:r>
              <a:rPr lang="bn-BD" sz="3600" dirty="0" smtClean="0"/>
              <a:t>ছাগলটির ক্রয়মূল্য ৫০০০টাকা। </a:t>
            </a:r>
            <a:r>
              <a:rPr lang="en-US" sz="3600" dirty="0" err="1" smtClean="0"/>
              <a:t>উত্তর</a:t>
            </a:r>
            <a:r>
              <a:rPr lang="en-US" sz="3600" dirty="0" smtClean="0"/>
              <a:t>।</a:t>
            </a:r>
            <a:r>
              <a:rPr lang="bn-BD" sz="3600" dirty="0" smtClean="0"/>
              <a:t> </a:t>
            </a:r>
            <a:endParaRPr lang="en-US" sz="3600" dirty="0"/>
          </a:p>
        </p:txBody>
      </p:sp>
      <p:sp>
        <p:nvSpPr>
          <p:cNvPr id="3" name="Rounded Rectangle 2"/>
          <p:cNvSpPr/>
          <p:nvPr/>
        </p:nvSpPr>
        <p:spPr>
          <a:xfrm>
            <a:off x="690154" y="579120"/>
            <a:ext cx="7498080" cy="10842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/>
              <a:t>সমাধানঃ-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70173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64138" y="1956993"/>
            <a:ext cx="110642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/>
              <a:t>একজন দোকানদার কিছু ডাল ২৩৭৫ টাকাই বিক্রয় করায় তার ৫%</a:t>
            </a:r>
          </a:p>
          <a:p>
            <a:r>
              <a:rPr lang="bn-BD" sz="3600" dirty="0" smtClean="0"/>
              <a:t>ক্ষতি হলো।ঐ ডাল কত টাকায় বিক্রয় করলে তার ৬% লাভ হত? </a:t>
            </a:r>
          </a:p>
          <a:p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5312973" y="440224"/>
            <a:ext cx="6123007" cy="9606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/>
              <a:t>দলগত  কাজ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624840"/>
            <a:ext cx="3154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/>
              <a:t>কর্ম পত্রঃ-৩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633973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1"/>
          <p:cNvSpPr/>
          <p:nvPr/>
        </p:nvSpPr>
        <p:spPr>
          <a:xfrm>
            <a:off x="3291840" y="235132"/>
            <a:ext cx="5486400" cy="15806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/>
              <a:t>সমাধানঃ-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722811" y="1767385"/>
            <a:ext cx="1146918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/>
              <a:t> ৫% ক্ষতিতে বিক্রয়মূল্য ১০০-৫=৯৫ টাকা</a:t>
            </a:r>
          </a:p>
          <a:p>
            <a:r>
              <a:rPr lang="bn-BD" sz="3600" dirty="0" smtClean="0"/>
              <a:t> বিক্রয়মূল্য ৯৫ টাকা হলে ক্রয়মূল্য ১০০ টাকা</a:t>
            </a:r>
          </a:p>
          <a:p>
            <a:r>
              <a:rPr lang="bn-BD" sz="3600" dirty="0" smtClean="0"/>
              <a:t>   ’’       ১   ’’   ’’     ’’    ১০০/৯৫ ’’</a:t>
            </a:r>
          </a:p>
          <a:p>
            <a:r>
              <a:rPr lang="bn-BD" sz="3600" dirty="0"/>
              <a:t> </a:t>
            </a:r>
            <a:r>
              <a:rPr lang="bn-BD" sz="3600" dirty="0" smtClean="0"/>
              <a:t>  ’’    ২৩৭৫ ’’   ’’     ’’   ১০০</a:t>
            </a:r>
            <a:r>
              <a:rPr lang="en-US" sz="3600" dirty="0" smtClean="0"/>
              <a:t>x</a:t>
            </a:r>
            <a:r>
              <a:rPr lang="bn-BD" sz="3600" dirty="0" smtClean="0"/>
              <a:t>২৩৭৫/৯৫=২৫০০ টাকা</a:t>
            </a:r>
          </a:p>
          <a:p>
            <a:r>
              <a:rPr lang="bn-BD" sz="3600" dirty="0" smtClean="0"/>
              <a:t>আবার, ক্রয়মূল্য ১০০ টাকা হলে বিক্রয়মূল্য ১০৬ টাকা</a:t>
            </a:r>
          </a:p>
          <a:p>
            <a:r>
              <a:rPr lang="bn-BD" sz="3600" dirty="0"/>
              <a:t> </a:t>
            </a:r>
            <a:r>
              <a:rPr lang="bn-BD" sz="3600" dirty="0" smtClean="0"/>
              <a:t>         ’’      ১   ’’   ’’     ’’     ১০৬/১০০’’</a:t>
            </a:r>
          </a:p>
          <a:p>
            <a:r>
              <a:rPr lang="bn-BD" sz="3600" dirty="0"/>
              <a:t> </a:t>
            </a:r>
            <a:r>
              <a:rPr lang="bn-BD" sz="3600" dirty="0" smtClean="0"/>
              <a:t>         ’’   ২৫০০ ’’   ’’     ’’   ১০৬</a:t>
            </a:r>
            <a:r>
              <a:rPr lang="en-US" sz="3600" dirty="0" smtClean="0"/>
              <a:t>x</a:t>
            </a:r>
            <a:r>
              <a:rPr lang="bn-BD" sz="3600" dirty="0" smtClean="0"/>
              <a:t>২৫০০/১০০=২৬৫০টাকা।  </a:t>
            </a:r>
          </a:p>
          <a:p>
            <a:r>
              <a:rPr lang="bn-BD" sz="3600" dirty="0" smtClean="0"/>
              <a:t>  ২৬৫০ টাকা (উত্তর)।</a:t>
            </a:r>
          </a:p>
          <a:p>
            <a:r>
              <a:rPr lang="bn-BD" sz="3600" dirty="0"/>
              <a:t>	</a:t>
            </a:r>
            <a:r>
              <a:rPr lang="bn-BD" sz="3600" dirty="0" smtClean="0"/>
              <a:t>											          </a:t>
            </a:r>
            <a:r>
              <a:rPr lang="bn-BD" sz="3600" dirty="0"/>
              <a:t>	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41612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9451" y="483326"/>
            <a:ext cx="1119486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/>
              <a:t>মূল্যায়নঃ-</a:t>
            </a:r>
          </a:p>
          <a:p>
            <a:r>
              <a:rPr lang="bn-BD" sz="3600" dirty="0" smtClean="0"/>
              <a:t>১। ক্রয়মূল্য ৬০০ টাকা বিক্রয়মূল্য ৬৬০ টাকা লাভ/ক্ষতি কত?</a:t>
            </a:r>
          </a:p>
          <a:p>
            <a:r>
              <a:rPr lang="bn-BD" sz="3600" dirty="0"/>
              <a:t> </a:t>
            </a:r>
            <a:r>
              <a:rPr lang="bn-BD" sz="3600" dirty="0" smtClean="0"/>
              <a:t>ক)৬টাকা লাভ, খ)৬টাকা ক্ষতি, গ)৬০টাকা লাভ, ঘ)৬০টাকা ক্ষতি।</a:t>
            </a:r>
          </a:p>
          <a:p>
            <a:r>
              <a:rPr lang="bn-BD" sz="3600" dirty="0" smtClean="0"/>
              <a:t>২।ক্রয়মূল্য৬০০টাকা বিক্রয়মূল্য ৬৬০ টাকা শতকরা লাভ/ক্ষতি কত?</a:t>
            </a:r>
          </a:p>
          <a:p>
            <a:r>
              <a:rPr lang="bn-BD" sz="3600" dirty="0"/>
              <a:t> </a:t>
            </a:r>
            <a:r>
              <a:rPr lang="bn-BD" sz="3600" dirty="0" smtClean="0"/>
              <a:t>ক)৬%   খ)১০%  গ)৬০%   ঘ)১২০%।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38758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063931" y="561702"/>
            <a:ext cx="6570618" cy="7968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/>
              <a:t>বাড়ির কাজঃ-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574766" y="1894114"/>
            <a:ext cx="10489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/>
              <a:t>অনুশীলনী-২</a:t>
            </a:r>
            <a:r>
              <a:rPr lang="en-US" sz="3600" dirty="0" smtClean="0"/>
              <a:t>.</a:t>
            </a:r>
            <a:r>
              <a:rPr lang="bn-BD" sz="3600" dirty="0" smtClean="0"/>
              <a:t>১ এর ৪,৫,৬নম্বর অংক খাতাই করে এনে দেখাবে।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682895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522864" y="837282"/>
            <a:ext cx="6205722" cy="15864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dirty="0" smtClean="0"/>
              <a:t>ধন্যবাদ</a:t>
            </a:r>
            <a:endParaRPr lang="en-US" sz="6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103" y="2905698"/>
            <a:ext cx="7326217" cy="299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4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59" y="757644"/>
            <a:ext cx="6178732" cy="4310745"/>
          </a:xfrm>
        </p:spPr>
        <p:txBody>
          <a:bodyPr>
            <a:noAutofit/>
          </a:bodyPr>
          <a:lstStyle/>
          <a:p>
            <a:r>
              <a:rPr lang="en-US" sz="4400" dirty="0" err="1">
                <a:latin typeface="NikoshBAN" pitchFamily="2" charset="0"/>
                <a:cs typeface="NikoshBAN" pitchFamily="2" charset="0"/>
              </a:rPr>
              <a:t>এস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এম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হুমায়ুন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কবির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/>
            </a:r>
            <a:br>
              <a:rPr lang="en-US" sz="4400" dirty="0">
                <a:latin typeface="NikoshBAN" pitchFamily="2" charset="0"/>
                <a:cs typeface="NikoshBAN" pitchFamily="2" charset="0"/>
              </a:rPr>
            </a:br>
            <a:r>
              <a:rPr lang="as-IN" sz="4400" dirty="0">
                <a:latin typeface="NikoshBAN" pitchFamily="2" charset="0"/>
                <a:cs typeface="NikoshBAN" pitchFamily="2" charset="0"/>
              </a:rPr>
              <a:t> সহকারী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as-IN" sz="4400" dirty="0">
                <a:latin typeface="NikoshBAN" pitchFamily="2" charset="0"/>
                <a:cs typeface="NikoshBAN" pitchFamily="2" charset="0"/>
              </a:rPr>
              <a:t>শিক্ষক                            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/>
            </a:r>
            <a:br>
              <a:rPr lang="en-US" sz="4400" dirty="0">
                <a:latin typeface="NikoshBAN" pitchFamily="2" charset="0"/>
                <a:cs typeface="NikoshBAN" pitchFamily="2" charset="0"/>
              </a:rPr>
            </a:br>
            <a:r>
              <a:rPr lang="en-US" sz="4000" dirty="0" err="1">
                <a:latin typeface="NikoshBAN" pitchFamily="2" charset="0"/>
                <a:cs typeface="NikoshBAN" pitchFamily="2" charset="0"/>
              </a:rPr>
              <a:t>কোটচাঁদপুর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মাধ্যমিক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বালিকা</a:t>
            </a:r>
            <a:r>
              <a:rPr lang="as-IN" sz="4000" dirty="0">
                <a:latin typeface="NikoshBAN" pitchFamily="2" charset="0"/>
                <a:cs typeface="NikoshBAN" pitchFamily="2" charset="0"/>
              </a:rPr>
              <a:t> বিদ্যালয়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/>
            </a:r>
            <a:br>
              <a:rPr lang="en-US" sz="4400" dirty="0">
                <a:latin typeface="NikoshBAN" pitchFamily="2" charset="0"/>
                <a:cs typeface="NikoshBAN" pitchFamily="2" charset="0"/>
              </a:rPr>
            </a:br>
            <a:r>
              <a:rPr lang="en-US" sz="4400" dirty="0" err="1">
                <a:latin typeface="NikoshBAN" pitchFamily="2" charset="0"/>
                <a:cs typeface="NikoshBAN" pitchFamily="2" charset="0"/>
              </a:rPr>
              <a:t>কোটচাঁদপুর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ঝিনাইদহ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।</a:t>
            </a:r>
            <a:br>
              <a:rPr lang="en-US" sz="4400" dirty="0">
                <a:latin typeface="NikoshBAN" pitchFamily="2" charset="0"/>
                <a:cs typeface="NikoshBAN" pitchFamily="2" charset="0"/>
              </a:rPr>
            </a:br>
            <a:r>
              <a:rPr lang="en-US" sz="44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মোবাইল-০১৭৯৯০৬৬০৩৩</a:t>
            </a:r>
            <a:br>
              <a:rPr lang="en-US" sz="44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28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Email:smhkabir2@gamil.com</a:t>
            </a:r>
            <a:r>
              <a:rPr lang="en-US" sz="4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4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en-US" sz="4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562" y="1713550"/>
            <a:ext cx="2609635" cy="239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552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440" y="2011045"/>
            <a:ext cx="11186160" cy="3551555"/>
          </a:xfrm>
        </p:spPr>
        <p:txBody>
          <a:bodyPr>
            <a:normAutofit/>
          </a:bodyPr>
          <a:lstStyle/>
          <a:p>
            <a:r>
              <a:rPr lang="bn-BD" sz="3600" dirty="0" smtClean="0"/>
              <a:t/>
            </a:r>
            <a:br>
              <a:rPr lang="bn-BD" sz="3600" dirty="0" smtClean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563" y="117566"/>
            <a:ext cx="7943734" cy="514676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bn-BD" sz="4000" dirty="0" smtClean="0"/>
          </a:p>
          <a:p>
            <a:pPr marL="0" indent="0">
              <a:buNone/>
            </a:pPr>
            <a:endParaRPr lang="bn-BD" sz="3200" dirty="0" smtClean="0"/>
          </a:p>
          <a:p>
            <a:pPr marL="0" indent="0">
              <a:buNone/>
            </a:pPr>
            <a:endParaRPr lang="bn-BD" sz="3200" dirty="0"/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796834" y="313509"/>
            <a:ext cx="7380514" cy="52904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/>
              <a:t>পাঠ পরিচিতি</a:t>
            </a:r>
          </a:p>
          <a:p>
            <a:pPr algn="ctr"/>
            <a:r>
              <a:rPr lang="bn-BD" sz="4000" dirty="0" smtClean="0"/>
              <a:t>শ্রেণি-৮ম</a:t>
            </a:r>
          </a:p>
          <a:p>
            <a:pPr algn="ctr"/>
            <a:r>
              <a:rPr lang="bn-BD" sz="4000" dirty="0" smtClean="0"/>
              <a:t>বিষয়-গণিত</a:t>
            </a:r>
          </a:p>
          <a:p>
            <a:pPr algn="ctr"/>
            <a:r>
              <a:rPr lang="bn-BD" sz="4000" dirty="0" smtClean="0"/>
              <a:t>অধ্যায়-২</a:t>
            </a:r>
            <a:r>
              <a:rPr lang="en-US" sz="4000" dirty="0" smtClean="0"/>
              <a:t>.</a:t>
            </a:r>
            <a:r>
              <a:rPr lang="bn-BD" sz="4000" dirty="0" smtClean="0"/>
              <a:t>১</a:t>
            </a:r>
          </a:p>
          <a:p>
            <a:pPr algn="ctr"/>
            <a:r>
              <a:rPr lang="bn-BD" sz="4000" dirty="0" smtClean="0"/>
              <a:t>    সময়-৪৫ মিনিট</a:t>
            </a:r>
          </a:p>
          <a:p>
            <a:pPr algn="ctr"/>
            <a:r>
              <a:rPr lang="bn-BD" sz="4000" dirty="0" smtClean="0"/>
              <a:t>        তারিখ-২৯/০২/১৬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531440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Arrow 1"/>
          <p:cNvSpPr/>
          <p:nvPr/>
        </p:nvSpPr>
        <p:spPr>
          <a:xfrm>
            <a:off x="431074" y="1332411"/>
            <a:ext cx="11534503" cy="22206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/>
              <a:t>একটি কলমের ক্রয়মূল্যের চেয়ে বিক্রয়মূল্যে বেশি হলে কী হবে?</a:t>
            </a:r>
            <a:endParaRPr lang="en-US" sz="3600" dirty="0"/>
          </a:p>
        </p:txBody>
      </p:sp>
      <p:sp>
        <p:nvSpPr>
          <p:cNvPr id="4" name="5-Point Star 3"/>
          <p:cNvSpPr/>
          <p:nvPr/>
        </p:nvSpPr>
        <p:spPr>
          <a:xfrm>
            <a:off x="3827417" y="4010298"/>
            <a:ext cx="3827417" cy="1972491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/>
              <a:t>লাভ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917510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460862" y="951412"/>
            <a:ext cx="7903030" cy="13193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/>
              <a:t>ক্রয়মূল্যের চেয়ে বিক্রয়মূল্য কম হলে কী হবে?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77290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1"/>
          <p:cNvSpPr/>
          <p:nvPr/>
        </p:nvSpPr>
        <p:spPr>
          <a:xfrm>
            <a:off x="3707674" y="529046"/>
            <a:ext cx="1489166" cy="7315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153795" y="1399644"/>
            <a:ext cx="3108960" cy="13062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/>
              <a:t>ক্ষতি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94608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Punched Tape 5"/>
          <p:cNvSpPr/>
          <p:nvPr/>
        </p:nvSpPr>
        <p:spPr>
          <a:xfrm>
            <a:off x="624840" y="1025435"/>
            <a:ext cx="10580914" cy="2625634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/>
              <a:t>আজকের পাঠঃ-লাভ-ক্ষতি।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49559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Process 3"/>
          <p:cNvSpPr/>
          <p:nvPr/>
        </p:nvSpPr>
        <p:spPr>
          <a:xfrm>
            <a:off x="958459" y="431702"/>
            <a:ext cx="9483634" cy="4558937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/>
              <a:t>শিখনফলঃ-</a:t>
            </a:r>
          </a:p>
          <a:p>
            <a:pPr algn="just"/>
            <a:r>
              <a:rPr lang="bn-BD" sz="3600" dirty="0" smtClean="0"/>
              <a:t>১। লাভ ও ক্ষতির সূত্র বলতে পাড়বে।</a:t>
            </a:r>
          </a:p>
          <a:p>
            <a:pPr algn="just"/>
            <a:r>
              <a:rPr lang="bn-BD" sz="3600" dirty="0" smtClean="0"/>
              <a:t>২। লাভ,ক্ষতি ও শতকরা সংক্রান্ত সমস্যার সমাধান করতে </a:t>
            </a:r>
            <a:endParaRPr lang="bn-BD" sz="3600" dirty="0"/>
          </a:p>
          <a:p>
            <a:pPr algn="just"/>
            <a:r>
              <a:rPr lang="bn-BD" sz="3600" dirty="0"/>
              <a:t>পারবে</a:t>
            </a:r>
            <a:r>
              <a:rPr lang="bn-BD" sz="3600" dirty="0" smtClean="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873540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ube 19"/>
          <p:cNvSpPr/>
          <p:nvPr/>
        </p:nvSpPr>
        <p:spPr>
          <a:xfrm>
            <a:off x="350520" y="-198120"/>
            <a:ext cx="12054840" cy="6446520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/>
              <a:t>কর্ম পত্রঃ-১             একক কাজ</a:t>
            </a:r>
          </a:p>
          <a:p>
            <a:pPr algn="ctr"/>
            <a:r>
              <a:rPr lang="bn-BD" sz="3600" dirty="0" smtClean="0"/>
              <a:t>একজন দোকানদার প্রতি হালি ডিম ২৫ টাকা দরে ক্রয় করে</a:t>
            </a:r>
          </a:p>
          <a:p>
            <a:pPr algn="ctr"/>
            <a:r>
              <a:rPr lang="bn-BD" sz="3600" dirty="0" smtClean="0"/>
              <a:t>প্রতি ২ হালি ৫৬ টাকা দরে বিক্রয় করলে তার কত লাভ হবে?               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43674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700</TotalTime>
  <Words>345</Words>
  <Application>Microsoft Office PowerPoint</Application>
  <PresentationFormat>Widescreen</PresentationFormat>
  <Paragraphs>59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Century Gothic</vt:lpstr>
      <vt:lpstr>NikoshBAN</vt:lpstr>
      <vt:lpstr>Vrinda</vt:lpstr>
      <vt:lpstr>Wingdings 3</vt:lpstr>
      <vt:lpstr>Ion Boardroom</vt:lpstr>
      <vt:lpstr>PowerPoint Presentation</vt:lpstr>
      <vt:lpstr>এস, এম হুমায়ুন কবির  সহকারী প্রধান শিক্ষক                             কোটচাঁদপুর মাধ্যমিক বালিকা বিদ্যালয় কোটচাঁদপুর, ঝিনাইদহ। মোবাইল-০১৭৯৯০৬৬০৩৩ Email:smhkabir2@gamil.com 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a.a= a=a এর বর্গ। b.b= b এর বর্গ।</dc:title>
  <dc:creator>Computer</dc:creator>
  <cp:lastModifiedBy>BBBA</cp:lastModifiedBy>
  <cp:revision>126</cp:revision>
  <dcterms:created xsi:type="dcterms:W3CDTF">2016-02-26T10:50:16Z</dcterms:created>
  <dcterms:modified xsi:type="dcterms:W3CDTF">2017-08-26T01:58:44Z</dcterms:modified>
</cp:coreProperties>
</file>